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6" r:id="rId6"/>
    <p:sldId id="262" r:id="rId7"/>
    <p:sldId id="263" r:id="rId8"/>
    <p:sldId id="267" r:id="rId9"/>
    <p:sldId id="264" r:id="rId10"/>
    <p:sldId id="26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93" autoAdjust="0"/>
    <p:restoredTop sz="94660"/>
  </p:normalViewPr>
  <p:slideViewPr>
    <p:cSldViewPr snapToGrid="0">
      <p:cViewPr varScale="1">
        <p:scale>
          <a:sx n="55" d="100"/>
          <a:sy n="55" d="100"/>
        </p:scale>
        <p:origin x="267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EDD-B4EC-4EBD-8B35-DB0E7C16CBF6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78F7-4F4C-41A6-AC29-406EACEE6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57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EDD-B4EC-4EBD-8B35-DB0E7C16CBF6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78F7-4F4C-41A6-AC29-406EACEE6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355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EDD-B4EC-4EBD-8B35-DB0E7C16CBF6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78F7-4F4C-41A6-AC29-406EACEE6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98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EDD-B4EC-4EBD-8B35-DB0E7C16CBF6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78F7-4F4C-41A6-AC29-406EACEE6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7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EDD-B4EC-4EBD-8B35-DB0E7C16CBF6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78F7-4F4C-41A6-AC29-406EACEE6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65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EDD-B4EC-4EBD-8B35-DB0E7C16CBF6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78F7-4F4C-41A6-AC29-406EACEE6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051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EDD-B4EC-4EBD-8B35-DB0E7C16CBF6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78F7-4F4C-41A6-AC29-406EACEE6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954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EDD-B4EC-4EBD-8B35-DB0E7C16CBF6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78F7-4F4C-41A6-AC29-406EACEE6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992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EDD-B4EC-4EBD-8B35-DB0E7C16CBF6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78F7-4F4C-41A6-AC29-406EACEE6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87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EDD-B4EC-4EBD-8B35-DB0E7C16CBF6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78F7-4F4C-41A6-AC29-406EACEE6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29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EDD-B4EC-4EBD-8B35-DB0E7C16CBF6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78F7-4F4C-41A6-AC29-406EACEE6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91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DDEDD-B4EC-4EBD-8B35-DB0E7C16CBF6}" type="datetimeFigureOut">
              <a:rPr lang="en-US" smtClean="0"/>
              <a:t>9/26/2015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F78F7-4F4C-41A6-AC29-406EACEE6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083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r.maricopa.edu/jobs/how-to-apply/faculty-minimum-qualifications" TargetMode="External"/><Relationship Id="rId2" Type="http://schemas.openxmlformats.org/officeDocument/2006/relationships/hyperlink" Target="http://www.mesaeducatesu.org/maricopa/2015/07/06/mesa-community-college-maintains-accredited-status-with-the-higher-learning-commissio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r.maricopa.edu/jobs/how-to-apply/faculty-minimum-qualification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Discussion</a:t>
            </a:r>
            <a:r>
              <a:rPr lang="en-US" dirty="0"/>
              <a:t>: </a:t>
            </a:r>
            <a:r>
              <a:rPr lang="en-US" i="1" dirty="0"/>
              <a:t>Meeting the New MCCCD Faculty Requirements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Robert Culbertson</a:t>
            </a:r>
          </a:p>
          <a:p>
            <a:r>
              <a:rPr lang="en-US" dirty="0" smtClean="0"/>
              <a:t>Department of Physics</a:t>
            </a:r>
          </a:p>
          <a:p>
            <a:r>
              <a:rPr lang="en-US" dirty="0" smtClean="0"/>
              <a:t>Arizona State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0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Maricopa County Community College District (MCCCD) </a:t>
            </a:r>
            <a:r>
              <a:rPr lang="en-US" dirty="0" smtClean="0"/>
              <a:t>Uses the </a:t>
            </a:r>
            <a:r>
              <a:rPr lang="en-US" dirty="0" smtClean="0"/>
              <a:t>Accreditation Requirements of the Higher Learning Commission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http://www.mesaeducatesu.org/maricopa/2015/07/06/mesa-community-college-maintains-accredited-status-with-the-higher-learning-commission/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https://hr.maricopa.edu/jobs/how-to-apply/faculty-minimum-qualifications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>
                <a:solidFill>
                  <a:srgbClr val="FF0000"/>
                </a:solidFill>
              </a:rPr>
              <a:t>Was: 24 credits of upper division undergraduate and/or graduate courses in content area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Now: 18 credits of graduate course in content area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93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New MCCCD Minimum Requirements for Academic Areas</a:t>
            </a:r>
            <a:br>
              <a:rPr lang="en-US" dirty="0" smtClean="0"/>
            </a:br>
            <a:r>
              <a:rPr lang="en-US" dirty="0">
                <a:hlinkClick r:id="rId2"/>
              </a:rPr>
              <a:t> </a:t>
            </a:r>
            <a:r>
              <a:rPr lang="en-US" sz="2200" dirty="0">
                <a:hlinkClick r:id="rId2"/>
              </a:rPr>
              <a:t>https://hr.maricopa.edu/jobs/how-to-apply/faculty-minimum-qualifications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65325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Academic Teaching Fields require the following from an accredited college or university: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Either:</a:t>
            </a:r>
          </a:p>
          <a:p>
            <a:pPr lvl="1">
              <a:buFont typeface="Wingdings" charset="2"/>
              <a:buChar char="q"/>
            </a:pPr>
            <a:r>
              <a:rPr lang="en-US" sz="2800" dirty="0" smtClean="0"/>
              <a:t>A master's degree in the teaching field, or</a:t>
            </a:r>
          </a:p>
          <a:p>
            <a:pPr lvl="1">
              <a:buFont typeface="Wingdings" charset="2"/>
              <a:buChar char="q"/>
            </a:pPr>
            <a:r>
              <a:rPr lang="en-US" sz="2800" dirty="0" smtClean="0"/>
              <a:t>A master's in any teaching field with 18 graduate semester hours in the teaching field.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EDU 250 - Teaching and Learning in the Community College -- or equivalent must be completed within two years of date of hire.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24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MATHEMATICS</a:t>
            </a:r>
          </a:p>
          <a:p>
            <a:r>
              <a:rPr lang="en-US" dirty="0" smtClean="0"/>
              <a:t>Master's in any teaching field with eighteen (18) graduate semester hours with Math or Statistics and Probability prefixes, or a master's in mathematics. Note: A maximum of 9 upper division/graduate semester hours in math education or math content areas with physics or engineering prefixes may be counted toward the 18 at the discretion of the math department/division chair.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2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Physics</a:t>
            </a:r>
          </a:p>
          <a:p>
            <a:r>
              <a:rPr lang="en-US" dirty="0" smtClean="0"/>
              <a:t>Chemistry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04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Plan A: </a:t>
            </a:r>
            <a:r>
              <a:rPr lang="en-US" dirty="0"/>
              <a:t>Take the same courses that mainstream graduate students </a:t>
            </a:r>
            <a:r>
              <a:rPr lang="en-US" dirty="0" smtClean="0"/>
              <a:t>take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+ Rigorous Content. Almost certain to be accepted</a:t>
            </a:r>
          </a:p>
          <a:p>
            <a:pPr>
              <a:buFontTx/>
              <a:buChar char="-"/>
            </a:pPr>
            <a:r>
              <a:rPr lang="en-US" dirty="0" smtClean="0"/>
              <a:t>Negligible connection to teaching.</a:t>
            </a:r>
          </a:p>
          <a:p>
            <a:pPr>
              <a:buFontTx/>
              <a:buChar char="-"/>
            </a:pPr>
            <a:r>
              <a:rPr lang="en-US" dirty="0" smtClean="0"/>
              <a:t>Not offered at reasonable times; not offered in summer</a:t>
            </a:r>
          </a:p>
          <a:p>
            <a:pPr>
              <a:buFontTx/>
              <a:buChar char="-"/>
            </a:pPr>
            <a:r>
              <a:rPr lang="en-US" dirty="0" smtClean="0"/>
              <a:t>Admission issues</a:t>
            </a:r>
          </a:p>
          <a:p>
            <a:pPr>
              <a:buFontTx/>
              <a:buChar char="-"/>
            </a:pPr>
            <a:r>
              <a:rPr lang="en-US" dirty="0" smtClean="0"/>
              <a:t>Brutal courses</a:t>
            </a:r>
          </a:p>
          <a:p>
            <a:pPr marL="0" indent="0">
              <a:buNone/>
            </a:pPr>
            <a:r>
              <a:rPr lang="en-US" dirty="0" smtClean="0"/>
              <a:t>-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7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B: Take graduate </a:t>
            </a:r>
            <a:r>
              <a:rPr lang="en-US" i="1" dirty="0" smtClean="0"/>
              <a:t>content</a:t>
            </a:r>
            <a:r>
              <a:rPr lang="en-US" dirty="0" smtClean="0"/>
              <a:t> courses for in-service teachers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+ Better scheduling</a:t>
            </a:r>
          </a:p>
          <a:p>
            <a:pPr marL="0" indent="0">
              <a:buNone/>
            </a:pPr>
            <a:r>
              <a:rPr lang="en-US" dirty="0" smtClean="0"/>
              <a:t>+ Better match to academic level</a:t>
            </a:r>
          </a:p>
          <a:p>
            <a:pPr marL="0" indent="0">
              <a:buNone/>
            </a:pPr>
            <a:r>
              <a:rPr lang="en-US" dirty="0" smtClean="0"/>
              <a:t>+ Content goes beyond level of teaching</a:t>
            </a:r>
          </a:p>
          <a:p>
            <a:pPr marL="0" indent="0">
              <a:buNone/>
            </a:pPr>
            <a:r>
              <a:rPr lang="en-US" dirty="0" smtClean="0"/>
              <a:t>+ More connection to teaching</a:t>
            </a:r>
          </a:p>
          <a:p>
            <a:pPr>
              <a:buFontTx/>
              <a:buChar char="-"/>
            </a:pPr>
            <a:r>
              <a:rPr lang="en-US" dirty="0" smtClean="0"/>
              <a:t>Content not at traditional graduate level; some risk of acceptance</a:t>
            </a:r>
          </a:p>
          <a:p>
            <a:pPr>
              <a:buFontTx/>
              <a:buChar char="-"/>
            </a:pPr>
            <a:r>
              <a:rPr lang="en-US" dirty="0" smtClean="0"/>
              <a:t>Content may not match teaching content</a:t>
            </a:r>
          </a:p>
          <a:p>
            <a:pPr>
              <a:buFontTx/>
              <a:buChar char="-"/>
            </a:pPr>
            <a:r>
              <a:rPr lang="en-US" dirty="0" smtClean="0"/>
              <a:t>Limited pedagogy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22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C: Take graduate </a:t>
            </a:r>
            <a:r>
              <a:rPr lang="en-US" i="1" dirty="0" smtClean="0"/>
              <a:t>pedagogy </a:t>
            </a:r>
            <a:r>
              <a:rPr lang="en-US" dirty="0" smtClean="0"/>
              <a:t>courses for in-service teachers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+ Excellent pedagogy match</a:t>
            </a:r>
          </a:p>
          <a:p>
            <a:pPr marL="0" indent="0">
              <a:buNone/>
            </a:pPr>
            <a:r>
              <a:rPr lang="en-US" dirty="0" smtClean="0"/>
              <a:t>+ Better scheduling</a:t>
            </a:r>
          </a:p>
          <a:p>
            <a:pPr marL="0" indent="0">
              <a:buNone/>
            </a:pPr>
            <a:r>
              <a:rPr lang="en-US" dirty="0" smtClean="0"/>
              <a:t>+ Better match to academic level</a:t>
            </a:r>
          </a:p>
          <a:p>
            <a:pPr marL="0" indent="0">
              <a:buNone/>
            </a:pPr>
            <a:r>
              <a:rPr lang="en-US" dirty="0" smtClean="0"/>
              <a:t>+ Content matches teaching content</a:t>
            </a:r>
          </a:p>
          <a:p>
            <a:pPr marL="0" indent="0">
              <a:buNone/>
            </a:pPr>
            <a:r>
              <a:rPr lang="en-US" dirty="0" smtClean="0"/>
              <a:t>+ May provide applicable instructional materials</a:t>
            </a:r>
          </a:p>
          <a:p>
            <a:pPr>
              <a:buFontTx/>
              <a:buChar char="-"/>
            </a:pPr>
            <a:r>
              <a:rPr lang="en-US" dirty="0" smtClean="0"/>
              <a:t>Content not at traditional graduate level; some risk of acceptance; content may be lower division level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44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ASU Options: Summer 2016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6643102"/>
              </p:ext>
            </p:extLst>
          </p:nvPr>
        </p:nvGraphicFramePr>
        <p:xfrm>
          <a:off x="838200" y="2138735"/>
          <a:ext cx="10515599" cy="3872719"/>
        </p:xfrm>
        <a:graphic>
          <a:graphicData uri="http://schemas.openxmlformats.org/drawingml/2006/table">
            <a:tbl>
              <a:tblPr/>
              <a:tblGrid>
                <a:gridCol w="615939"/>
                <a:gridCol w="419553"/>
                <a:gridCol w="428479"/>
                <a:gridCol w="348140"/>
                <a:gridCol w="2383417"/>
                <a:gridCol w="749839"/>
                <a:gridCol w="973005"/>
                <a:gridCol w="607012"/>
                <a:gridCol w="955152"/>
                <a:gridCol w="714133"/>
                <a:gridCol w="428479"/>
                <a:gridCol w="1892451"/>
              </a:tblGrid>
              <a:tr h="16910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COURSE</a:t>
                      </a:r>
                    </a:p>
                  </a:txBody>
                  <a:tcPr marL="11909" marR="11909" marT="119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SECT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SLN #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HRS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TITLE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TIME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DAYS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ROOM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INSTRUCTOR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ENROLL CAP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Enroll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REMARKS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2013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107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June 6-24, 2016 (18 days)</a:t>
                      </a:r>
                    </a:p>
                  </a:txBody>
                  <a:tcPr marL="11909" marR="11909" marT="119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PHS 530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1001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3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Methods of Physics Teaching I (mechanics)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8-3:30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M-R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PSH 356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1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Steinert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18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charset="0"/>
                        </a:rPr>
                        <a:t>Combined w/ PHY 480 (CI=0013)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8-12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PSH 356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PHY 480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1001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3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Methods of Physics Teaching I (mechanics)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8-3:30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M-R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PSH 356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6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Combined w/ PHS 530 (CI=0013)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8-12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PSH 356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PHS 593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1001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1-3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Applied Project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N/A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Culbertson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10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PHS 594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1001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3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Electricity for Middle/Secondary Teachers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8-3:30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M-R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PSH 357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1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Edelbrock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18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charset="0"/>
                        </a:rPr>
                        <a:t>Combined w/PHY 494 (CI=0134)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8-12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PSH 357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PHY 494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1002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3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Electricity for Middle/Secondary Teachers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8-3:30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M-R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PSH 357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6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Combined w/PHS 594 (CI=0134)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8-12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PSH 357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69107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June 27 - July 29 (33 days)</a:t>
                      </a:r>
                    </a:p>
                  </a:txBody>
                  <a:tcPr marL="11909" marR="11909" marT="119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PHS/CHM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560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1001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3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Light and Matter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1:00-3:30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M-R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PSH 356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1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Culbertson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18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Combine with CHM 560 (new!)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PHS 570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1001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3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Astrophysics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4:00-6:30pm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M-R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PSH 355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Covatto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20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PHS 593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1003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1-3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Applied Project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N/A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Culbertson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10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June 10 - July 30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PHS 593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1004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1-3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Applied Project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N/A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Culbertson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10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PHS 598</a:t>
                      </a:r>
                    </a:p>
                  </a:txBody>
                  <a:tcPr marL="11909" marR="11909" marT="1190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1001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Special Topics: Leadership Wkshp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1:10-3:00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marL="11909" marR="11909" marT="119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PSF 462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1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Archambault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15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34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11909" marR="11909" marT="11909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11909" marR="11909" marT="11909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1" u="none" strike="noStrike">
                          <a:solidFill>
                            <a:srgbClr val="0066CC"/>
                          </a:solidFill>
                          <a:effectLst/>
                          <a:latin typeface="Times New Roman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effectLst/>
                        <a:latin typeface="Times New Roman" charset="0"/>
                      </a:endParaRP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charset="0"/>
                      </a:endParaRP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imes New Roman" charset="0"/>
                      </a:endParaRP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48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909" marR="11909" marT="119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July 5-15</a:t>
                      </a:r>
                    </a:p>
                  </a:txBody>
                  <a:tcPr marL="11909" marR="11909" marT="119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169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PHS 594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charset="0"/>
                        </a:rPr>
                        <a:t>Thermodynamics Modeling Workshop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8-3:30</a:t>
                      </a:r>
                    </a:p>
                  </a:txBody>
                  <a:tcPr marL="11909" marR="11909" marT="119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M-F</a:t>
                      </a:r>
                    </a:p>
                  </a:txBody>
                  <a:tcPr marL="11909" marR="11909" marT="119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PSH 357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charset="0"/>
                        </a:rPr>
                        <a:t>Levi Torrison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Times New Roman" charset="0"/>
                        </a:rPr>
                        <a:t>8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 charset="0"/>
                      </a:endParaRP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effectLst/>
                          <a:latin typeface="Arial" charset="0"/>
                        </a:rPr>
                        <a:t>combined with CHM 594 (new!)</a:t>
                      </a:r>
                    </a:p>
                  </a:txBody>
                  <a:tcPr marL="11909" marR="11909" marT="11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700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Grand Canyon University Options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45" y="1690688"/>
            <a:ext cx="10953509" cy="42007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1370" y="3669174"/>
            <a:ext cx="11036461" cy="178250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38200" y="6227180"/>
            <a:ext cx="10967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*Hybrid courses. $1500 for Non-GCU, but &lt;$1500 for MCCCD faculty.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48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Where to Go From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6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610</Words>
  <Application>Microsoft Office PowerPoint</Application>
  <PresentationFormat>Widescreen</PresentationFormat>
  <Paragraphs>259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Office Theme</vt:lpstr>
      <vt:lpstr>Discussion: Meeting the New MCCCD Faculty Requirements</vt:lpstr>
      <vt:lpstr>The Maricopa County Community College District (MCCCD) Uses the Accreditation Requirements of the Higher Learning Commission</vt:lpstr>
      <vt:lpstr>New MCCCD Minimum Requirements for Academic Areas  https://hr.maricopa.edu/jobs/how-to-apply/faculty-minimum-qualifications</vt:lpstr>
      <vt:lpstr>Exceptions</vt:lpstr>
      <vt:lpstr>Focus</vt:lpstr>
      <vt:lpstr>Plan A: Take the same courses that mainstream graduate students take</vt:lpstr>
      <vt:lpstr>Plan B: Take graduate content courses for in-service teachers</vt:lpstr>
      <vt:lpstr>Plan C: Take graduate pedagogy courses for in-service teachers</vt:lpstr>
      <vt:lpstr>ASU Options: Summer 2016</vt:lpstr>
      <vt:lpstr>Grand Canyon University Options</vt:lpstr>
      <vt:lpstr>Where to Go From Here?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Culbertson</dc:creator>
  <cp:lastModifiedBy>Robert Culbertson</cp:lastModifiedBy>
  <cp:revision>17</cp:revision>
  <dcterms:created xsi:type="dcterms:W3CDTF">2015-09-25T19:00:13Z</dcterms:created>
  <dcterms:modified xsi:type="dcterms:W3CDTF">2015-09-26T21:10:41Z</dcterms:modified>
</cp:coreProperties>
</file>